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Drowning 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Lbls>
            <c:dLbl>
              <c:idx val="0"/>
              <c:numFmt formatCode="0&quot;%&quot;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0&quot;%&quot;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&quot;%&quot;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Open water</c:v>
                </c:pt>
                <c:pt idx="1">
                  <c:v>Pool or bathtub</c:v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83</c:v>
                </c:pt>
                <c:pt idx="1">
                  <c:v>17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Share of incidents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Towel/clothes</c:v>
                  </c:pt>
                  <c:pt idx="1">
                    <c:v>Other children</c:v>
                  </c:pt>
                  <c:pt idx="2">
                    <c:v>Other/unspecified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</c:v>
                </c:pt>
                <c:pt idx="1">
                  <c:v>20</c:v>
                </c:pt>
                <c:pt idx="2">
                  <c:v>41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Internal source materials provided: Closing_the_Towel_Gap_Pitch_Deck.docx; Seraph_Safety_Mission_Whitepaper.docx; Seraph_Safety_Mission_Website.html; Meeting_Quick_Reference.html; TONIGHT_PREP_GUIDE.txt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Arkansas ICDR Annual Report (2025 report reviewing deaths from 2023) for Arkansas burden and supervision findings: https://archildrens.azureedge.net/-/media/Files/injury-prevention-center/ICDR-Annual-Report-FY26-121125.pdf?hash=A1368F413FCE340D430786C7377DDDE6&amp;rev=ea60d0729bfc4dbabc13fd3794967210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Arkansas ICDR Annual Report (2025 report reviewing deaths from 2023), “Accidental Drowning” section and location chart (p.10) and 1–4 age-group findings (p.17): https://archildrens.azureedge.net/-/media/Files/injury-prevention-center/ICDR-Annual-Report-FY26-121125.pdf?hash=A1368F413FCE340D430786C7377DDDE6&amp;rev=ea60d0729bfc4dbabc13fd3794967210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CPSC In-Home Drowning Safety Information Center (“nearly 90”, “two-thirds”, “2 inches”, “quick and silent”): https://www.cpsc.gov/Safety-Education/Safety-Education-Centers/In-Home-Drowning-Safety-Information-Center
- NCHS Data Brief 413 (Figure 5; ~75% infant drowning deaths in bathtubs, 2018–2019): https://www.cdc.gov/nchs/data/databriefs/db413-H.pdf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Johnson RM, et al. Pediatric hospital visits for unintentional drowning in bathtubs in Central Texas, USA. Injury Epidemiology (2025). DOI: 10.1186/s40621-025-00597-7 https://link.springer.com/article/10.1186/s40621-025-00597-7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Arkansas ICDR FY26 report (Arkansas context): https://archildrens.azureedge.net/-/media/Files/injury-prevention-center/ICDR-Annual-Report-FY26-121125.pdf?hash=A1368F413FCE340D430786C7377DDDE6&amp;rev=ea60d0729bfc4dbabc13fd3794967210
- Johnson et al. (failure modes informing protocol design): https://link.springer.com/article/10.1186/s40621-025-00597-7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Johnson RM, et al. Injury Epidemiology (2025) bathtub submersion registry findings used to motivate staging + interruption drill: https://link.springer.com/article/10.1186/s40621-025-00597-7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- 16 CFR Part 1226 (soft infant/toddler carriers): https://www.ecfr.gov/current/title-16/chapter-II/subchapter-B/part-1226
- CPSC Soft Infant and Toddler Carriers Business Guidance: https://www.cpsc.gov/Business--Manufacturing/Business-Education/Business-Guidance/Soft-Infant-and-Toddler-Carriers
- CPSC Small Parts Ban guidance (16 CFR 1501): https://www.cpsc.gov/Business--Manufacturing/Business-Education/Business-Guidance/Small-Parts-for-Toys-and-Childrens-Products
- CPSC Safety Standard for Magnets guidance: https://www.cpsc.gov/Business--Manufacturing/Business-Education/Business-Guidance/Safety-Standard-for-Magnets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Arkansas ICDR Annual Report (2025 report reviewing deaths from 2023) supervision findings: https://archildrens.azureedge.net/-/media/Files/injury-prevention-center/ICDR-Annual-Report-FY26-121125.pdf?hash=A1368F413FCE340D430786C7377DDDE6&amp;rev=ea60d0729bfc4dbabc13fd3794967210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- 16 CFR Part 1226: https://www.ecfr.gov/current/title-16/chapter-II/subchapter-B/part-1226
- CPSC carrier guidance: https://www.cpsc.gov/Business--Manufacturing/Business-Education/Business-Guidance/Soft-Infant-and-Toddler-Carriers
- Arkansas ICDR Annual Report (evaluation context + limitations): https://archildrens.azureedge.net/-/media/Files/injury-prevention-center/ICDR-Annual-Report-FY26-121125.pdf?hash=A1368F413FCE340D430786C7377DDDE6&amp;rev=ea60d0729bfc4dbabc13fd3794967210
[/Sources]
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143000"/>
            <a:ext cx="1109441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111827"/>
                </a:solidFill>
              </a:rPr>
              <a:t>Closing the Towel Gap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1109441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374151"/>
                </a:solidFill>
              </a:rPr>
              <a:t>Preventing pediatric bathtub submersion events with an evidence-based bath safety system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2834640"/>
            <a:ext cx="5669280" cy="118872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301752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</a:rPr>
              <a:t>Seraph Safety Mission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868680" y="3401568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CCBSS: Touch-First Bath Protocol + Rapid Extraction Apron (concept)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46520" y="2834640"/>
            <a:ext cx="5196535" cy="1188720"/>
          </a:xfrm>
          <a:prstGeom prst="round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720840" y="3090672"/>
            <a:ext cx="4922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Arkansas-first pilot proposal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720840" y="3456432"/>
            <a:ext cx="49222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Feb 2026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4251960"/>
            <a:ext cx="11094415" cy="2240280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68680" y="44805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One sentence: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68680" y="4773168"/>
            <a:ext cx="10454335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11827"/>
                </a:solidFill>
              </a:rPr>
              <a:t>Make bath-time safer by removing the “step away” decision: stage supplies, keep contact, and run a simple interruption drill.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Derived from internal drafts in files (4).zip and tightened LaTeX whitepaper.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</a:rPr>
              <a:t>Partnership request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932688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Make Arkansas the first state to close the towel gap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11094415" cy="283464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68680" y="1920240"/>
            <a:ext cx="10454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</a:rPr>
              <a:t>We are requesting Arkansas leadership support for: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51560" y="2423160"/>
            <a:ext cx="10088575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374151"/>
                </a:solidFill>
              </a:rPr>
              <a:t>1) Pilot support for protocol rollout + evaluation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374151"/>
                </a:solidFill>
              </a:rPr>
              <a:t>2) Arkansas Department of Health partnership (strategy + distribution touchpoints)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374151"/>
                </a:solidFill>
              </a:rPr>
              <a:t>3) ICDR collaboration (alignment + evaluation signal support)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4754880"/>
            <a:ext cx="11094415" cy="1691640"/>
          </a:xfrm>
          <a:prstGeom prst="round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4983480"/>
            <a:ext cx="10454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Immediate next steps (2–4 weeks)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68680" y="5376672"/>
            <a:ext cx="1045433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• Identify 2–3 pilot counties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• Finalize protocol card + training script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• Agree on evaluation measures and reporting cadence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Contact: Seraph Safety Mission (Brandon)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</a:rPr>
              <a:t>Arkansas snapshot (deaths occurring in 2023)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932688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ICDR annual report (2025 report reviewing deaths from 2023)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3566160" cy="15544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68680" y="1892808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EA5E9"/>
                </a:solidFill>
              </a:rPr>
              <a:t>12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868680" y="2624328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Infants and children died from unintentional drowning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89120" y="1691640"/>
            <a:ext cx="3566160" cy="15544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09160" y="1892808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C55E"/>
                </a:solidFill>
              </a:rPr>
              <a:t>17%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4709160" y="2624328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Location: pool or bathtub (83% open water)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229600" y="1691640"/>
            <a:ext cx="3962095" cy="15544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549640" y="1892808"/>
            <a:ext cx="33220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</a:rPr>
              <a:t>1–4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8549640" y="2624328"/>
            <a:ext cx="332201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In drownings among ages 1–4, inadequate supervision cited in all deaths (cases reviewed)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566160"/>
            <a:ext cx="5852160" cy="288036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68680" y="379476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Location of drowning (Arkansas, 2023)</a:t>
            </a:r>
            <a:endParaRPr lang="en-US" sz="1400" dirty="0"/>
          </a:p>
        </p:txBody>
      </p:sp>
      <p:graphicFrame>
        <p:nvGraphicFramePr>
          <p:cNvPr id="16" name="Chart 0" descr=""/>
          <p:cNvGraphicFramePr/>
          <p:nvPr/>
        </p:nvGraphicFramePr>
        <p:xfrm>
          <a:off x="777240" y="4133088"/>
          <a:ext cx="5394960" cy="20116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7" name="Shape 14"/>
          <p:cNvSpPr/>
          <p:nvPr/>
        </p:nvSpPr>
        <p:spPr>
          <a:xfrm>
            <a:off x="6720840" y="3566160"/>
            <a:ext cx="4922215" cy="288036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7040880" y="3794760"/>
            <a:ext cx="42821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Prevention implication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7040880" y="4206240"/>
            <a:ext cx="4282135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</a:rPr>
              <a:t>• Arkansas needs strong open-water prevention.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</a:rPr>
              <a:t>• But pool/bathtub deaths still occur → in-home prevention matters.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</a:rPr>
              <a:t>• Supervision is a documented lever we can strengthen.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Primary source: Arkansas ICDR annual report (p.10 and p.17).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</a:rPr>
              <a:t>Why focus on bath-time?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932688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In-home bathtub risk is real—and preventable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3840480" cy="15544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68680" y="1892808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EA5E9"/>
                </a:solidFill>
              </a:rPr>
              <a:t>≈90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868680" y="2624328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Children drown inside the home each year (U.S.)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63440" y="1691640"/>
            <a:ext cx="3840480" cy="15544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83480" y="1892808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C55E"/>
                </a:solidFill>
              </a:rPr>
              <a:t>2/3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4983480" y="2624328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Of in-home drowning deaths occur in bathtubs (U.S.)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778240" y="1691640"/>
            <a:ext cx="3413455" cy="15544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9098280" y="1892808"/>
            <a:ext cx="277337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</a:rPr>
              <a:t>75%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9098280" y="2624328"/>
            <a:ext cx="277337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Infant (&lt;1) unintentional drownings occur in bathtubs (2018–2019)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566160"/>
            <a:ext cx="11094415" cy="29260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68680" y="3794760"/>
            <a:ext cx="10454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Design principle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68680" y="4206240"/>
            <a:ext cx="10454335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CPSC notes these events can be quick and silent, and can occur in very small amounts of water.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Our approach is to design a routine that works under real interruptions—without blaming parents.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Sources: CPSC In-Home Drowning; NCHS Data Brief 413.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</a:rPr>
              <a:t>The “towel gap” is a predictable failure mode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932688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Evidence from bathtub submersion registry analysis (2014–2023)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3840480" cy="15544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68680" y="1892808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EA5E9"/>
                </a:solidFill>
              </a:rPr>
              <a:t>91%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868680" y="2624328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Caregiver intended to supervise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3840480" cy="15544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68680" y="3584448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F4444"/>
                </a:solidFill>
              </a:rPr>
              <a:t>24%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868680" y="4315968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Caregiver engaged in supervising at incident moment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54880" y="1691640"/>
            <a:ext cx="6888175" cy="324612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074920" y="1920240"/>
            <a:ext cx="624809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Most common reasons for supervision lapse</a:t>
            </a:r>
            <a:endParaRPr lang="en-US" sz="1400" dirty="0"/>
          </a:p>
        </p:txBody>
      </p:sp>
      <p:graphicFrame>
        <p:nvGraphicFramePr>
          <p:cNvPr id="13" name="Chart 0" descr=""/>
          <p:cNvGraphicFramePr/>
          <p:nvPr/>
        </p:nvGraphicFramePr>
        <p:xfrm>
          <a:off x="5029200" y="2331720"/>
          <a:ext cx="6339535" cy="24688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4" name="Shape 11"/>
          <p:cNvSpPr/>
          <p:nvPr/>
        </p:nvSpPr>
        <p:spPr>
          <a:xfrm>
            <a:off x="548640" y="5120640"/>
            <a:ext cx="11094415" cy="1188720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868680" y="5358384"/>
            <a:ext cx="1045433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</a:rPr>
              <a:t>Design implication: remove supply-retrieval lapses and standardize the interruption response.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Source: Johnson et al., Injury Epidemiology (2025).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</a:rPr>
              <a:t>CCBSS: two components that reinforce supervision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932688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Behavior + (optional) wearable concept — designed for real homes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5364328" cy="434340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68680" y="1965960"/>
            <a:ext cx="47242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</a:rPr>
              <a:t>1) Touch-First Bath Protocol (TFBP)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350008"/>
            <a:ext cx="47242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A 3-step checklist that makes “active supervision” concrete: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2834640"/>
            <a:ext cx="4541368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11827"/>
                </a:solidFill>
              </a:rPr>
              <a:t>• Stage supplies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827"/>
                </a:solidFill>
              </a:rPr>
              <a:t>• Continuous contact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827"/>
                </a:solidFill>
              </a:rPr>
              <a:t>• Interruption drill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868680" y="4846320"/>
            <a:ext cx="4724248" cy="822960"/>
          </a:xfrm>
          <a:prstGeom prst="round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5029200"/>
            <a:ext cx="47242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EXTRACT → SECURE → RESOLVE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278728" y="1691640"/>
            <a:ext cx="5364328" cy="434340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598768" y="1965960"/>
            <a:ext cx="47242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</a:rPr>
              <a:t>2) Rapid Extraction Apron (REA) — concept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598768" y="2350008"/>
            <a:ext cx="472424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A post-extraction securing aid (if developed + certified):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827368" y="2834640"/>
            <a:ext cx="4541368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11827"/>
                </a:solidFill>
              </a:rPr>
              <a:t>• Stabilize wet handling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827"/>
                </a:solidFill>
              </a:rPr>
              <a:t>• Hands-free moment for interruptions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111827"/>
                </a:solidFill>
              </a:rPr>
              <a:t>• Reduce slip risk after extraction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6598768" y="4526280"/>
            <a:ext cx="4724248" cy="1143000"/>
          </a:xfrm>
          <a:prstGeom prst="round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735928" y="4663440"/>
            <a:ext cx="4449928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</a:rPr>
              <a:t>Not a substitute for supervision.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</a:rPr>
              <a:t>Not intended for in-water use.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CCBSS is designed as a supervision force multiplier (not a replacement).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</a:rPr>
              <a:t>TFBP: one routine, three phases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932688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A checklist that survives real interruptions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37360"/>
            <a:ext cx="3515258" cy="45262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77240" y="1965960"/>
            <a:ext cx="3058058" cy="548640"/>
          </a:xfrm>
          <a:prstGeom prst="round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039112"/>
            <a:ext cx="305805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1) STAGE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68680" y="2606040"/>
            <a:ext cx="287517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Before water turns 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2971800"/>
            <a:ext cx="2875178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Towel within reach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Diaper + clothes ready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Soap/washcloth ready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Phone away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338218" y="1737360"/>
            <a:ext cx="3515258" cy="45262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66818" y="1965960"/>
            <a:ext cx="3058058" cy="548640"/>
          </a:xfrm>
          <a:prstGeom prst="round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66818" y="2039112"/>
            <a:ext cx="305805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2) TOUCH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658258" y="2606040"/>
            <a:ext cx="287517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While baby is in water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658258" y="2971800"/>
            <a:ext cx="2875178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Continuous contact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No multitasking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Treat tub as hazard zone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127797" y="1737360"/>
            <a:ext cx="3515258" cy="45262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356397" y="1965960"/>
            <a:ext cx="3058058" cy="54864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56397" y="2039112"/>
            <a:ext cx="305805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3) DRILL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447837" y="2606040"/>
            <a:ext cx="287517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When interrupted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447837" y="2971800"/>
            <a:ext cx="2875178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Extract baby first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Secure baby on-body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• Resolve interruption last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6355080"/>
            <a:ext cx="11094415" cy="274320"/>
          </a:xfrm>
          <a:prstGeom prst="round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6409944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Default rule: if you must respond to anything — EXTRACT first.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TFBP design is informed by documented interruption triggers (Johnson et al., 2025).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</a:rPr>
              <a:t>REA: the wearable concept (post-extraction only)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932688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If built, it must follow a safety and compliance pathway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5806440" cy="480060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68680" y="1920240"/>
            <a:ext cx="5166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What it is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2331720"/>
            <a:ext cx="48920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</a:rPr>
              <a:t>• A rapid securing aid after baby is removed from the tub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</a:rPr>
              <a:t>• Designed for wet handling + one-person interruptions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</a:rPr>
              <a:t>• Intended to reduce slip risk during “extract → secure”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868680" y="3794760"/>
            <a:ext cx="5166360" cy="1188720"/>
          </a:xfrm>
          <a:prstGeom prst="round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3959352"/>
            <a:ext cx="4892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</a:rPr>
              <a:t>What it is NOT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05840" y="4343400"/>
            <a:ext cx="4892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F4444"/>
                </a:solidFill>
              </a:rPr>
              <a:t>• Not intended for in-water use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F4444"/>
                </a:solidFill>
              </a:rPr>
              <a:t>• Not a substitute for adult supervision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675120" y="1691640"/>
            <a:ext cx="4967935" cy="480060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995160" y="1920240"/>
            <a:ext cx="4327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Compliance pathway (U.S.)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995160" y="2331720"/>
            <a:ext cx="4327855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If it functions as a soft infant/toddler carrier: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• 16 CFR Part 1226 (incorporates ASTM F2236)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• CPSC carrier business guidance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If it uses detachable components (incl. magnets):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• Avoid accessible small parts hazards (16 CFR Part 1501)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• Follow relevant CPSC guidance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REA is framed as a concept until safety testing + compliance are complete.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</a:rPr>
              <a:t>Arkansas implementation (low-burden)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932688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Integrate into touchpoints that already reach new families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3515258" cy="33832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68680" y="1965960"/>
            <a:ext cx="287517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Postpartum discharge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2423160"/>
            <a:ext cx="2875178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90-second demo + protocol card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Bundled with safe-sleep + injury prevention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38218" y="1691640"/>
            <a:ext cx="3515258" cy="33832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658258" y="1965960"/>
            <a:ext cx="287517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Home visiting programs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658258" y="2423160"/>
            <a:ext cx="2875178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Reinforce at newborn/infant visits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Optional reminders at 2 weeks and 2 months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127797" y="1691640"/>
            <a:ext cx="3515258" cy="338328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447837" y="1965960"/>
            <a:ext cx="287517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Pediatric/community clinics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447837" y="2423160"/>
            <a:ext cx="2875178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Protocol card distribution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Brief coaching + referral to resources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5303520"/>
            <a:ext cx="11094415" cy="1234440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68680" y="5504688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State alignment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063240" y="5504688"/>
            <a:ext cx="825977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ICDR documents supervision as a contributing factor in drowning deaths reviewed—CCBSS targets that lever with a practical routine.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Arkansas ICDR FY26 provides the primary Arkansas surveillance context.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109441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</a:rPr>
              <a:t>Evaluation roadmap (build evidence safely)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932688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74151"/>
                </a:solidFill>
              </a:rPr>
              <a:t>Stage behavioral feasibility first; stage wearable only with safety pathway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11094415" cy="3886200"/>
          </a:xfrm>
          <a:prstGeom prst="roundRect">
            <a:avLst/>
          </a:prstGeom>
          <a:solidFill>
            <a:srgbClr val="F9FAFB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68680" y="2011680"/>
            <a:ext cx="1097280" cy="502920"/>
          </a:xfrm>
          <a:prstGeom prst="round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121408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Stage 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194560" y="2011680"/>
            <a:ext cx="91741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TFBP feasibility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2194560" y="2377440"/>
            <a:ext cx="917417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Recall + adherence + burden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Optional anonymous near-miss reporting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868680" y="3246120"/>
            <a:ext cx="1097280" cy="502920"/>
          </a:xfrm>
          <a:prstGeom prst="round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3355848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Stage 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194560" y="3246120"/>
            <a:ext cx="91741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REA safety + usability (if developed)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194560" y="3611880"/>
            <a:ext cx="917417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Bench testing + compliance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Simulated workflows before any deployment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68680" y="4480560"/>
            <a:ext cx="1097280" cy="502920"/>
          </a:xfrm>
          <a:prstGeom prst="round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4590288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Stage 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194560" y="4480560"/>
            <a:ext cx="91741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Program impact monitoring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194560" y="4846320"/>
            <a:ext cx="917417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Track via ICDR + longer-horizon surveillance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Small-n limitations acknowledged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5715000"/>
            <a:ext cx="11094415" cy="640080"/>
          </a:xfrm>
          <a:prstGeom prst="roundRect">
            <a:avLst/>
          </a:prstGeom>
          <a:solidFill>
            <a:srgbClr val="FEFCE8"/>
          </a:solidFill>
          <a:ln w="12700">
            <a:solidFill>
              <a:srgbClr val="FDE68A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868680" y="5870448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Risk control principle: the wearable never replaces supervision and is never intended for in-water use.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" y="6656832"/>
            <a:ext cx="11094415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Compliance references: 16 CFR 1226 + CPSC guidance.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Seraph Safety Mission</dc:creator>
  <cp:lastModifiedBy>Seraph Safety Mission</cp:lastModifiedBy>
  <cp:revision>1</cp:revision>
  <dcterms:created xsi:type="dcterms:W3CDTF">2026-02-04T07:32:03Z</dcterms:created>
  <dcterms:modified xsi:type="dcterms:W3CDTF">2026-02-04T07:32:03Z</dcterms:modified>
</cp:coreProperties>
</file>